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2" r:id="rId6"/>
    <p:sldId id="259" r:id="rId7"/>
    <p:sldId id="269" r:id="rId8"/>
    <p:sldId id="267" r:id="rId9"/>
    <p:sldId id="268" r:id="rId10"/>
    <p:sldId id="264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Instrument Sans Medium" panose="020B0604020202020204" charset="0"/>
      <p:regular r:id="rId20"/>
    </p:embeddedFont>
    <p:embeddedFont>
      <p:font typeface="Instrument Sans Semi Bold" panose="020B0604020202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Прибыль и выручка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5141178641732282E-2"/>
          <c:y val="9.0439530019685035E-2"/>
          <c:w val="0.95485882135826772"/>
          <c:h val="0.80623892716535428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Выручка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</c:v>
                </c:pt>
                <c:pt idx="1">
                  <c:v>100000</c:v>
                </c:pt>
                <c:pt idx="2">
                  <c:v>700000</c:v>
                </c:pt>
                <c:pt idx="3">
                  <c:v>1900000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58-4ACD-A5F9-3B214829E67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Прибыль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0</c:v>
                </c:pt>
                <c:pt idx="1">
                  <c:v>70000</c:v>
                </c:pt>
                <c:pt idx="2">
                  <c:v>550000</c:v>
                </c:pt>
                <c:pt idx="3">
                  <c:v>1600000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58-4ACD-A5F9-3B214829E671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Столбец1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175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58-4ACD-A5F9-3B214829E671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175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58-4ACD-A5F9-3B214829E671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3175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58-4ACD-A5F9-3B214829E671}"/>
              </c:ext>
            </c:extLst>
          </c:dPt>
          <c:cat>
            <c:numRef>
              <c:f>Лист1!$A$2:$A$5</c:f>
              <c:numCache>
                <c:formatCode>General</c:formatCode>
                <c:ptCount val="4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</c:numCache>
            </c:numRef>
          </c:cat>
          <c:val>
            <c:numRef>
              <c:f>Лист1!$D$2:$D$5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58-4ACD-A5F9-3B214829E6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9622320"/>
        <c:axId val="559631504"/>
      </c:lineChart>
      <c:catAx>
        <c:axId val="559622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9631504"/>
        <c:crosses val="autoZero"/>
        <c:auto val="1"/>
        <c:lblAlgn val="ctr"/>
        <c:lblOffset val="100"/>
        <c:noMultiLvlLbl val="0"/>
      </c:catAx>
      <c:valAx>
        <c:axId val="559631504"/>
        <c:scaling>
          <c:orientation val="minMax"/>
          <c:max val="200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5962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90" y="1956186"/>
            <a:ext cx="5242651" cy="756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AI-стилист в вашем кармане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0589" y="3169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AI-стилист — это ваш персональный помощник по стилю, всегда под рукой. Мы поможем вам выглядеть идеально в любой ситуации.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75241" y="53776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90590" y="4628060"/>
            <a:ext cx="30182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Команда: </a:t>
            </a:r>
            <a:r>
              <a:rPr lang="ru-RU" sz="2200" b="1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Созда</a:t>
            </a:r>
            <a:r>
              <a:rPr lang="en-US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WHY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03" y="5108177"/>
            <a:ext cx="3838496" cy="90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Участники: Михальков Юрий, Георгий Епишин, Антонов Ярослав,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Хмырин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Алексей,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Гоман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Кирилл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19722" r="16789" b="17638"/>
          <a:stretch/>
        </p:blipFill>
        <p:spPr>
          <a:xfrm>
            <a:off x="530303" y="158288"/>
            <a:ext cx="1508704" cy="144883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0303" y="6279635"/>
            <a:ext cx="383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Контакты: </a:t>
            </a:r>
            <a:r>
              <a:rPr lang="en-US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@</a:t>
            </a:r>
            <a:r>
              <a:rPr lang="en-US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y_urik</a:t>
            </a:r>
            <a:r>
              <a:rPr lang="ru-RU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(</a:t>
            </a:r>
            <a:r>
              <a:rPr lang="en-US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Telegram)</a:t>
            </a:r>
            <a:endParaRPr lang="ru-RU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Планы на будущее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48941" y="2374106"/>
            <a:ext cx="30480" cy="3912275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691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5715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6717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83011" y="2600920"/>
            <a:ext cx="3616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Привлечение инвестиций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273612" y="39039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0" name="Shape 7"/>
          <p:cNvSpPr/>
          <p:nvPr/>
        </p:nvSpPr>
        <p:spPr>
          <a:xfrm>
            <a:off x="789504" y="36029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83011" y="3635693"/>
            <a:ext cx="3372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приложения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273612" y="49387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4" name="Shape 11"/>
          <p:cNvSpPr/>
          <p:nvPr/>
        </p:nvSpPr>
        <p:spPr>
          <a:xfrm>
            <a:off x="789504" y="4641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8860" y="4741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83011" y="4670465"/>
            <a:ext cx="382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платформами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73612" y="597348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8" name="Shape 15"/>
          <p:cNvSpPr/>
          <p:nvPr/>
        </p:nvSpPr>
        <p:spPr>
          <a:xfrm>
            <a:off x="789504" y="5674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78860" y="5776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183011" y="5705237"/>
            <a:ext cx="3581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Расширение базы данных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93790" y="6541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Цель: Стать лидирующим AI-стилистом на рынке России и СНГ.</a:t>
            </a:r>
            <a:endParaRPr lang="en-US" sz="17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061"/>
            <a:ext cx="6626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Проблема: Трудности выбора образа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Трата времени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Люди тратят много времени на выбор одежды. В среднем это 20 минут в день, или 5 дней в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год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Стресс и сомнения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45% опрошенных испытывают стресс при выборе одежды. Многие сомневаются в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правильности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выбора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Дорогой стилист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Персональный стилист - это дорогое удовольствие. Средняя консультация стоит 5000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рублей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/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час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790" y="1822653"/>
            <a:ext cx="7278155" cy="63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Собираясь на какое то мероприятие бывало ли у вас/вашего партнёра такое что он/она не  знает в чем идти?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5040"/>
            <a:ext cx="6132527" cy="874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Решение: AI-ассистент в Telegram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8938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9893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946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AI-ассистент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4372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Анализирует гардероб, погоду, события и тренды. Предлагает готовые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стильные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образы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4425" y="2894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9893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29467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Простота использования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Используется в Telegram, не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требует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установки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292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132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370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Примеры запросов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86120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Что надеть на вечеринку? Какой образ для деловой встречи в +20? Сочетай юбку с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гардеробом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57001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0190" y="7023204"/>
            <a:ext cx="5101526" cy="43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Одежда подбирается за вас – легко и стильно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07302" y="7557001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93790" y="679997"/>
            <a:ext cx="6679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Рынок: Возможности и перспективы</a:t>
            </a:r>
          </a:p>
        </p:txBody>
      </p:sp>
      <p:sp>
        <p:nvSpPr>
          <p:cNvPr id="4" name="Text 1"/>
          <p:cNvSpPr/>
          <p:nvPr/>
        </p:nvSpPr>
        <p:spPr>
          <a:xfrm>
            <a:off x="8082022" y="1023572"/>
            <a:ext cx="5530571" cy="1131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Общий объем рынка (TAM) – $50 </a:t>
            </a:r>
            <a:r>
              <a:rPr lang="en-US" sz="22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endParaRPr lang="ru-RU" sz="2200" dirty="0" smtClean="0">
              <a:solidFill>
                <a:srgbClr val="5B5F71"/>
              </a:solidFill>
              <a:latin typeface="Bahnschrift" panose="020B0502040204020203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Обслуживаемый</a:t>
            </a:r>
            <a:r>
              <a:rPr lang="en-US" sz="220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рынок (SAM) – $10 </a:t>
            </a:r>
            <a:r>
              <a:rPr lang="en-US" sz="22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endParaRPr lang="ru-RU" sz="2200" dirty="0" smtClean="0">
              <a:solidFill>
                <a:srgbClr val="5B5F71"/>
              </a:solidFill>
              <a:latin typeface="Bahnschrift" panose="020B0502040204020203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Доступный</a:t>
            </a:r>
            <a:r>
              <a:rPr lang="en-US" sz="220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рынок (SOM) – $2 </a:t>
            </a:r>
            <a:r>
              <a:rPr lang="en-US" sz="22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млрд</a:t>
            </a:r>
            <a:endParaRPr lang="en-US" sz="2200" dirty="0">
              <a:solidFill>
                <a:srgbClr val="5B5F71"/>
              </a:solidFill>
              <a:latin typeface="Bahnschrift" panose="020B0502040204020203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97418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Персонализация</a:t>
            </a:r>
          </a:p>
        </p:txBody>
      </p:sp>
      <p:sp>
        <p:nvSpPr>
          <p:cNvPr id="6" name="Text 3"/>
          <p:cNvSpPr/>
          <p:nvPr/>
        </p:nvSpPr>
        <p:spPr>
          <a:xfrm>
            <a:off x="1187669" y="3660934"/>
            <a:ext cx="38449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Растущий спрос на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индивидуальный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подход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24362" y="397442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Bahnschrift" panose="020B0502040204020203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9762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Технологии</a:t>
            </a:r>
          </a:p>
        </p:txBody>
      </p:sp>
      <p:sp>
        <p:nvSpPr>
          <p:cNvPr id="10" name="Text 6"/>
          <p:cNvSpPr/>
          <p:nvPr/>
        </p:nvSpPr>
        <p:spPr>
          <a:xfrm>
            <a:off x="9597628" y="384238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Развитие AI и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машинного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обучения</a:t>
            </a:r>
            <a:endParaRPr lang="en-US" sz="17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86713" y="397442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Bahnschrift" panose="020B0502040204020203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523393" y="5636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Онлайн-шопинг</a:t>
            </a:r>
          </a:p>
        </p:txBody>
      </p:sp>
      <p:sp>
        <p:nvSpPr>
          <p:cNvPr id="14" name="Text 9"/>
          <p:cNvSpPr/>
          <p:nvPr/>
        </p:nvSpPr>
        <p:spPr>
          <a:xfrm>
            <a:off x="9597628" y="611350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Увеличение популярности покупок в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интернете</a:t>
            </a:r>
            <a:endParaRPr lang="en-US" sz="17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86713" y="563677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Bahnschrift" panose="020B0502040204020203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219741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Мобильность</a:t>
            </a:r>
          </a:p>
        </p:txBody>
      </p:sp>
      <p:sp>
        <p:nvSpPr>
          <p:cNvPr id="18" name="Text 12"/>
          <p:cNvSpPr/>
          <p:nvPr/>
        </p:nvSpPr>
        <p:spPr>
          <a:xfrm>
            <a:off x="1744717" y="6294953"/>
            <a:ext cx="3287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Пользователи всегда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на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связи</a:t>
            </a:r>
            <a:endParaRPr lang="en-US" sz="17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324362" y="563677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Bahnschrift" panose="020B0502040204020203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5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2400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Монетизация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2663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262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Подписка Premium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194328" y="3847504"/>
            <a:ext cx="10642283" cy="50483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3464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Партнерские программы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68171" y="4694076"/>
            <a:ext cx="8468440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51089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11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Реклама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Мы планируем получать доход за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счет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подписки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партнерских программ и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ненавязчивой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рекламы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5" name="Shape 8"/>
          <p:cNvSpPr/>
          <p:nvPr/>
        </p:nvSpPr>
        <p:spPr>
          <a:xfrm flipV="1">
            <a:off x="7542014" y="5651300"/>
            <a:ext cx="6294597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Как это работает: Алгоритм AI-стилиста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Загрузка фото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Пользователь загружает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фото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одежды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Анализ AI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 анализирует цвета, фасоны и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материалы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Учет данных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Учитываются данные о погоде и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личные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предпочтения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Генерация образов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Генерируются образы с учетом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последних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трендов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1295" y="524783"/>
            <a:ext cx="23471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Конкуренты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723725" y="7583025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99893"/>
              </p:ext>
            </p:extLst>
          </p:nvPr>
        </p:nvGraphicFramePr>
        <p:xfrm>
          <a:off x="1421582" y="1841062"/>
          <a:ext cx="12094720" cy="4945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1840">
                  <a:extLst>
                    <a:ext uri="{9D8B030D-6E8A-4147-A177-3AD203B41FA5}">
                      <a16:colId xmlns:a16="http://schemas.microsoft.com/office/drawing/2014/main" val="1327382998"/>
                    </a:ext>
                  </a:extLst>
                </a:gridCol>
                <a:gridCol w="1511840">
                  <a:extLst>
                    <a:ext uri="{9D8B030D-6E8A-4147-A177-3AD203B41FA5}">
                      <a16:colId xmlns:a16="http://schemas.microsoft.com/office/drawing/2014/main" val="3099491978"/>
                    </a:ext>
                  </a:extLst>
                </a:gridCol>
                <a:gridCol w="1511840">
                  <a:extLst>
                    <a:ext uri="{9D8B030D-6E8A-4147-A177-3AD203B41FA5}">
                      <a16:colId xmlns:a16="http://schemas.microsoft.com/office/drawing/2014/main" val="781876606"/>
                    </a:ext>
                  </a:extLst>
                </a:gridCol>
                <a:gridCol w="1511840">
                  <a:extLst>
                    <a:ext uri="{9D8B030D-6E8A-4147-A177-3AD203B41FA5}">
                      <a16:colId xmlns:a16="http://schemas.microsoft.com/office/drawing/2014/main" val="2267830668"/>
                    </a:ext>
                  </a:extLst>
                </a:gridCol>
                <a:gridCol w="1611996">
                  <a:extLst>
                    <a:ext uri="{9D8B030D-6E8A-4147-A177-3AD203B41FA5}">
                      <a16:colId xmlns:a16="http://schemas.microsoft.com/office/drawing/2014/main" val="1797890113"/>
                    </a:ext>
                  </a:extLst>
                </a:gridCol>
                <a:gridCol w="1411684">
                  <a:extLst>
                    <a:ext uri="{9D8B030D-6E8A-4147-A177-3AD203B41FA5}">
                      <a16:colId xmlns:a16="http://schemas.microsoft.com/office/drawing/2014/main" val="3856450760"/>
                    </a:ext>
                  </a:extLst>
                </a:gridCol>
                <a:gridCol w="1511840">
                  <a:extLst>
                    <a:ext uri="{9D8B030D-6E8A-4147-A177-3AD203B41FA5}">
                      <a16:colId xmlns:a16="http://schemas.microsoft.com/office/drawing/2014/main" val="2185916433"/>
                    </a:ext>
                  </a:extLst>
                </a:gridCol>
                <a:gridCol w="1511840">
                  <a:extLst>
                    <a:ext uri="{9D8B030D-6E8A-4147-A177-3AD203B41FA5}">
                      <a16:colId xmlns:a16="http://schemas.microsoft.com/office/drawing/2014/main" val="250899243"/>
                    </a:ext>
                  </a:extLst>
                </a:gridCol>
              </a:tblGrid>
              <a:tr h="8107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Фирмы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50" b="0" kern="120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Telegram</a:t>
                      </a:r>
                      <a:r>
                        <a:rPr lang="en-US" sz="1750" b="0" kern="1200" baseline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 </a:t>
                      </a:r>
                      <a:r>
                        <a:rPr lang="ru-RU" sz="1750" b="0" kern="1200" baseline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формат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Оцифровывание</a:t>
                      </a:r>
                      <a:r>
                        <a:rPr lang="ru-RU" sz="1750" b="0" kern="1200" baseline="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 гардероба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Учёт</a:t>
                      </a:r>
                      <a:r>
                        <a:rPr lang="ru-RU" sz="1750" b="0" kern="1200" baseline="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 погоды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Учёт мероприятия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Удобный</a:t>
                      </a:r>
                      <a:r>
                        <a:rPr lang="ru-RU" sz="1750" b="0" kern="1200" baseline="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 интерфейс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Анализ гардероба с помощью </a:t>
                      </a:r>
                      <a:r>
                        <a:rPr lang="en-US" sz="1750" b="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AI</a:t>
                      </a:r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b="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94334"/>
                  </a:ext>
                </a:extLst>
              </a:tr>
              <a:tr h="8107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5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N2B</a:t>
                      </a:r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826791"/>
                  </a:ext>
                </a:extLst>
              </a:tr>
              <a:tr h="810756">
                <a:tc>
                  <a:txBody>
                    <a:bodyPr/>
                    <a:lstStyle/>
                    <a:p>
                      <a:pPr algn="ctr"/>
                      <a:r>
                        <a:rPr lang="en-US" sz="1750" kern="1200" dirty="0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Smart Closet</a:t>
                      </a:r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87661"/>
                  </a:ext>
                </a:extLst>
              </a:tr>
              <a:tr h="810756">
                <a:tc>
                  <a:txBody>
                    <a:bodyPr/>
                    <a:lstStyle/>
                    <a:p>
                      <a:pPr algn="ctr"/>
                      <a:r>
                        <a:rPr lang="en-US" sz="1750" kern="1200" dirty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Stylebook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152029"/>
                  </a:ext>
                </a:extLst>
              </a:tr>
              <a:tr h="8107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50" kern="1200" dirty="0" err="1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Lookscope</a:t>
                      </a:r>
                      <a:endParaRPr lang="en-US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476374"/>
                  </a:ext>
                </a:extLst>
              </a:tr>
              <a:tr h="8107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50" kern="1200" dirty="0" err="1" smtClean="0">
                          <a:solidFill>
                            <a:srgbClr val="5B5F71"/>
                          </a:solidFill>
                          <a:latin typeface="Bahnschrift" panose="020B0502040204020203" pitchFamily="34" charset="0"/>
                          <a:ea typeface="Instrument Sans Medium" pitchFamily="34" charset="-122"/>
                          <a:cs typeface="Instrument Sans Medium" pitchFamily="34" charset="-120"/>
                        </a:rPr>
                        <a:t>AIstylist</a:t>
                      </a:r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750" kern="1200" dirty="0">
                        <a:solidFill>
                          <a:srgbClr val="5B5F71"/>
                        </a:solidFill>
                        <a:latin typeface="Bahnschrift" panose="020B0502040204020203" pitchFamily="34" charset="0"/>
                        <a:ea typeface="Instrument Sans Medium" pitchFamily="34" charset="-122"/>
                        <a:cs typeface="Instrument Sans Medium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179568"/>
                  </a:ext>
                </a:extLst>
              </a:tr>
            </a:tbl>
          </a:graphicData>
        </a:graphic>
      </p:graphicFrame>
      <p:sp>
        <p:nvSpPr>
          <p:cNvPr id="6" name="Умножение 5"/>
          <p:cNvSpPr/>
          <p:nvPr/>
        </p:nvSpPr>
        <p:spPr>
          <a:xfrm>
            <a:off x="3363311" y="2936558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Умножение 6"/>
          <p:cNvSpPr/>
          <p:nvPr/>
        </p:nvSpPr>
        <p:spPr>
          <a:xfrm>
            <a:off x="3363311" y="3704776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8" name="Умножение 7"/>
          <p:cNvSpPr/>
          <p:nvPr/>
        </p:nvSpPr>
        <p:spPr>
          <a:xfrm>
            <a:off x="3363308" y="4581957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9" name="Умножение 8"/>
          <p:cNvSpPr/>
          <p:nvPr/>
        </p:nvSpPr>
        <p:spPr>
          <a:xfrm>
            <a:off x="3363311" y="5372470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363312" y="6317167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563008" y="6227027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882053" y="3076765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5081749" y="2986625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882053" y="3839046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749" y="3748906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882053" y="6311237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5081749" y="6221097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Умножение 20"/>
          <p:cNvSpPr/>
          <p:nvPr/>
        </p:nvSpPr>
        <p:spPr>
          <a:xfrm>
            <a:off x="4882053" y="4601327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2" name="Умножение 21"/>
          <p:cNvSpPr/>
          <p:nvPr/>
        </p:nvSpPr>
        <p:spPr>
          <a:xfrm>
            <a:off x="4876796" y="5372470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" name="Умножение 22"/>
          <p:cNvSpPr/>
          <p:nvPr/>
        </p:nvSpPr>
        <p:spPr>
          <a:xfrm>
            <a:off x="6451902" y="2936557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4" name="Умножение 23"/>
          <p:cNvSpPr/>
          <p:nvPr/>
        </p:nvSpPr>
        <p:spPr>
          <a:xfrm>
            <a:off x="6451902" y="3748906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" name="Умножение 24"/>
          <p:cNvSpPr/>
          <p:nvPr/>
        </p:nvSpPr>
        <p:spPr>
          <a:xfrm>
            <a:off x="6451901" y="4602175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6" name="Умножение 25"/>
          <p:cNvSpPr/>
          <p:nvPr/>
        </p:nvSpPr>
        <p:spPr>
          <a:xfrm>
            <a:off x="6451900" y="5372470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6526196" y="6311237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6725892" y="6221097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Умножение 28"/>
          <p:cNvSpPr/>
          <p:nvPr/>
        </p:nvSpPr>
        <p:spPr>
          <a:xfrm>
            <a:off x="8043853" y="2936557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Умножение 29"/>
          <p:cNvSpPr/>
          <p:nvPr/>
        </p:nvSpPr>
        <p:spPr>
          <a:xfrm>
            <a:off x="8043853" y="3748906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1" name="Умножение 30"/>
          <p:cNvSpPr/>
          <p:nvPr/>
        </p:nvSpPr>
        <p:spPr>
          <a:xfrm>
            <a:off x="8043852" y="4602175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2" name="Умножение 31"/>
          <p:cNvSpPr/>
          <p:nvPr/>
        </p:nvSpPr>
        <p:spPr>
          <a:xfrm>
            <a:off x="8043851" y="5372470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8118147" y="6311237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317843" y="6221097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587061" y="3076765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9786757" y="2986625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Умножение 36"/>
          <p:cNvSpPr/>
          <p:nvPr/>
        </p:nvSpPr>
        <p:spPr>
          <a:xfrm>
            <a:off x="9587060" y="4581404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9587061" y="3891196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9786757" y="3801056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9587061" y="5548172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9786757" y="5458032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9584695" y="6318851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9784391" y="6228711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11047979" y="6324949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11247675" y="6234809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11047979" y="3936704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11247675" y="3846564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Умножение 47"/>
          <p:cNvSpPr/>
          <p:nvPr/>
        </p:nvSpPr>
        <p:spPr>
          <a:xfrm>
            <a:off x="11047978" y="4582006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9" name="Умножение 48"/>
          <p:cNvSpPr/>
          <p:nvPr/>
        </p:nvSpPr>
        <p:spPr>
          <a:xfrm>
            <a:off x="11047977" y="5372470"/>
            <a:ext cx="399393" cy="3888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11047979" y="3074856"/>
            <a:ext cx="199696" cy="20246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11247675" y="2984716"/>
            <a:ext cx="250805" cy="2926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3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23725" y="7583025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556617" y="437317"/>
            <a:ext cx="6672739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Финансовые прогнозы на 2-3 года</a:t>
            </a:r>
          </a:p>
        </p:txBody>
      </p:sp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951057709"/>
              </p:ext>
            </p:extLst>
          </p:nvPr>
        </p:nvGraphicFramePr>
        <p:xfrm>
          <a:off x="2228193" y="1365105"/>
          <a:ext cx="9753600" cy="650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387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723725" y="7583025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013" y="759740"/>
            <a:ext cx="1948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 smtClean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Команда</a:t>
            </a:r>
            <a:endParaRPr lang="ru-RU" sz="3000" dirty="0">
              <a:solidFill>
                <a:srgbClr val="505468"/>
              </a:solidFill>
              <a:latin typeface="Bahnschrift" panose="020B0502040204020203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4371" y="1650123"/>
            <a:ext cx="2659117" cy="36155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99295" y="1650123"/>
            <a:ext cx="2659117" cy="36155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16833" y="3846785"/>
            <a:ext cx="2659117" cy="36155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881757" y="3762703"/>
            <a:ext cx="2659117" cy="36155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764219" y="1650123"/>
            <a:ext cx="2659117" cy="36155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7" y="1810922"/>
            <a:ext cx="2035863" cy="203586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57" y="1810922"/>
            <a:ext cx="2035863" cy="20358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473" y="1810922"/>
            <a:ext cx="1936608" cy="193660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472690" y="4014952"/>
            <a:ext cx="1947402" cy="1849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9237614" y="4014951"/>
            <a:ext cx="1947402" cy="1849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202056" y="4035972"/>
            <a:ext cx="231844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Михальков Юрий</a:t>
            </a:r>
          </a:p>
          <a:p>
            <a:pPr algn="ctr"/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Teamlead</a:t>
            </a:r>
            <a:r>
              <a:rPr lang="ru-RU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Project 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manager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7585" y="6148552"/>
            <a:ext cx="221340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Гоман</a:t>
            </a:r>
            <a:r>
              <a:rPr lang="ru-RU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Кирилл</a:t>
            </a:r>
          </a:p>
          <a:p>
            <a:pPr algn="ctr"/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Product </a:t>
            </a:r>
            <a:r>
              <a:rPr lang="en-US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manager</a:t>
            </a:r>
            <a:r>
              <a:rPr lang="ru-RU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/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Frontend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2264" y="6148552"/>
            <a:ext cx="225810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Антонов </a:t>
            </a:r>
            <a:r>
              <a:rPr lang="ru-RU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Ярослов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algn="ctr"/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Developer, System analyst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65234" y="4014952"/>
            <a:ext cx="18570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Георгий Епишин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algn="ctr"/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Backend / Server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385" y="4041227"/>
            <a:ext cx="18570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Хмырин</a:t>
            </a:r>
            <a:r>
              <a:rPr lang="ru-RU" sz="16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ru-RU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Алнксей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algn="ctr"/>
            <a:r>
              <a:rPr lang="ru-RU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Разработчик/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Product/</a:t>
            </a:r>
            <a:r>
              <a:rPr lang="ru-RU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Маркетинг</a:t>
            </a:r>
            <a:endParaRPr lang="ru-RU" sz="1650" dirty="0">
              <a:solidFill>
                <a:srgbClr val="5B5F71"/>
              </a:solidFill>
              <a:latin typeface="Bahnschrift" panose="020B0502040204020203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11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403</Words>
  <Application>Microsoft Office PowerPoint</Application>
  <PresentationFormat>Произвольный</PresentationFormat>
  <Paragraphs>99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Gelasio</vt:lpstr>
      <vt:lpstr>Calibri</vt:lpstr>
      <vt:lpstr>Instrument Sans Bold</vt:lpstr>
      <vt:lpstr>Bahnschrift</vt:lpstr>
      <vt:lpstr>Instrument Sans Medium</vt:lpstr>
      <vt:lpstr>Instrument Sans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Юрий Михальков</cp:lastModifiedBy>
  <cp:revision>20</cp:revision>
  <dcterms:created xsi:type="dcterms:W3CDTF">2025-03-18T09:40:54Z</dcterms:created>
  <dcterms:modified xsi:type="dcterms:W3CDTF">2025-04-01T10:31:38Z</dcterms:modified>
</cp:coreProperties>
</file>